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28"/>
  </p:notesMasterIdLst>
  <p:sldIdLst>
    <p:sldId id="256" r:id="rId2"/>
    <p:sldId id="281" r:id="rId3"/>
    <p:sldId id="271" r:id="rId4"/>
    <p:sldId id="276" r:id="rId5"/>
    <p:sldId id="282" r:id="rId6"/>
    <p:sldId id="283" r:id="rId7"/>
    <p:sldId id="273" r:id="rId8"/>
    <p:sldId id="289" r:id="rId9"/>
    <p:sldId id="286" r:id="rId10"/>
    <p:sldId id="287" r:id="rId11"/>
    <p:sldId id="290" r:id="rId12"/>
    <p:sldId id="265" r:id="rId13"/>
    <p:sldId id="275" r:id="rId14"/>
    <p:sldId id="272" r:id="rId15"/>
    <p:sldId id="266" r:id="rId16"/>
    <p:sldId id="261" r:id="rId17"/>
    <p:sldId id="295" r:id="rId18"/>
    <p:sldId id="293" r:id="rId19"/>
    <p:sldId id="292" r:id="rId20"/>
    <p:sldId id="264" r:id="rId21"/>
    <p:sldId id="294" r:id="rId22"/>
    <p:sldId id="298" r:id="rId23"/>
    <p:sldId id="297" r:id="rId24"/>
    <p:sldId id="291" r:id="rId25"/>
    <p:sldId id="269" r:id="rId26"/>
    <p:sldId id="257" r:id="rId27"/>
  </p:sldIdLst>
  <p:sldSz cx="9144000" cy="6858000" type="screen4x3"/>
  <p:notesSz cx="6954838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08" autoAdjust="0"/>
    <p:restoredTop sz="94683" autoAdjust="0"/>
  </p:normalViewPr>
  <p:slideViewPr>
    <p:cSldViewPr snapToGrid="0" snapToObjects="1">
      <p:cViewPr varScale="1">
        <p:scale>
          <a:sx n="87" d="100"/>
          <a:sy n="87" d="100"/>
        </p:scale>
        <p:origin x="-163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0A514C0E-E0CE-BE40-A2EE-11687D5A7B4A}" type="datetimeFigureOut">
              <a:rPr lang="en-US" smtClean="0"/>
              <a:t>3/19/2014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8500"/>
            <a:ext cx="4652962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21823"/>
            <a:ext cx="5563870" cy="4189095"/>
          </a:xfrm>
          <a:prstGeom prst="rect">
            <a:avLst/>
          </a:prstGeom>
        </p:spPr>
        <p:txBody>
          <a:bodyPr vert="horz" lIns="92930" tIns="46465" rIns="92930" bIns="4646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BE49163B-F379-254C-B873-D7840DFF69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422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Label the </a:t>
            </a:r>
            <a:r>
              <a:rPr lang="en-US" dirty="0" err="1" smtClean="0"/>
              <a:t>scalebars</a:t>
            </a:r>
            <a:r>
              <a:rPr lang="en-US" dirty="0" smtClean="0"/>
              <a:t>.</a:t>
            </a:r>
            <a:r>
              <a:rPr lang="en-US" baseline="0" dirty="0" smtClean="0"/>
              <a:t> Expand the figure. Use space.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8242D-2C88-41C4-8F8F-942CDC06863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57E01-BD20-7D49-AA84-554893854D18}" type="datetimeFigureOut">
              <a:rPr lang="en-US" smtClean="0"/>
              <a:pPr/>
              <a:t>3/19/2014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57E01-BD20-7D49-AA84-554893854D18}" type="datetimeFigureOut">
              <a:rPr lang="en-US" smtClean="0"/>
              <a:pPr/>
              <a:t>3/19/2014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7D9A-77DE-134E-9C47-4926D5F047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57E01-BD20-7D49-AA84-554893854D18}" type="datetimeFigureOut">
              <a:rPr lang="en-US" smtClean="0"/>
              <a:pPr/>
              <a:t>3/19/2014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7D9A-77DE-134E-9C47-4926D5F047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57E01-BD20-7D49-AA84-554893854D18}" type="datetimeFigureOut">
              <a:rPr lang="en-US" smtClean="0"/>
              <a:pPr/>
              <a:t>3/19/2014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7D9A-77DE-134E-9C47-4926D5F047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7F76-DE10-B54B-B627-E2F34E11543C}" type="datetimeFigureOut">
              <a:rPr lang="en-US" smtClean="0"/>
              <a:t>3/19/2014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0F0C-ACBD-1C49-BAC8-A356EA6602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57E01-BD20-7D49-AA84-554893854D18}" type="datetimeFigureOut">
              <a:rPr lang="en-US" smtClean="0"/>
              <a:pPr/>
              <a:t>3/19/2014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7D9A-77DE-134E-9C47-4926D5F047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57E01-BD20-7D49-AA84-554893854D18}" type="datetimeFigureOut">
              <a:rPr lang="en-US" smtClean="0"/>
              <a:pPr/>
              <a:t>3/19/2014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7D9A-77DE-134E-9C47-4926D5F047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57E01-BD20-7D49-AA84-554893854D18}" type="datetimeFigureOut">
              <a:rPr lang="en-US" smtClean="0"/>
              <a:pPr/>
              <a:t>3/19/2014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7D9A-77DE-134E-9C47-4926D5F047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57E01-BD20-7D49-AA84-554893854D18}" type="datetimeFigureOut">
              <a:rPr lang="en-US" smtClean="0"/>
              <a:pPr/>
              <a:t>3/19/2014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7D9A-77DE-134E-9C47-4926D5F047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57E01-BD20-7D49-AA84-554893854D18}" type="datetimeFigureOut">
              <a:rPr lang="en-US" smtClean="0"/>
              <a:pPr/>
              <a:t>3/19/2014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9841-B96A-4DD9-B158-9961937F6A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57E01-BD20-7D49-AA84-554893854D18}" type="datetimeFigureOut">
              <a:rPr lang="en-US" smtClean="0"/>
              <a:pPr/>
              <a:t>3/19/2014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7D9A-77DE-134E-9C47-4926D5F047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57E01-BD20-7D49-AA84-554893854D18}" type="datetimeFigureOut">
              <a:rPr lang="en-US" smtClean="0"/>
              <a:pPr/>
              <a:t>3/19/2014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27D9A-77DE-134E-9C47-4926D5F047B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supfam.cs.bris.ac.uk/SUPERFAMILY/GO.html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2255" y="841514"/>
            <a:ext cx="8053112" cy="15696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1"/>
                </a:solidFill>
                <a:latin typeface="Chalkboard"/>
                <a:cs typeface="Chalkboard"/>
              </a:rPr>
              <a:t>“BIG DATA”   </a:t>
            </a:r>
          </a:p>
          <a:p>
            <a:r>
              <a:rPr lang="en-US" sz="4800" b="1" i="1" dirty="0" smtClean="0">
                <a:solidFill>
                  <a:schemeClr val="accent1"/>
                </a:solidFill>
                <a:latin typeface="Chalkboard"/>
                <a:cs typeface="Chalkboard"/>
              </a:rPr>
              <a:t>from RNA-</a:t>
            </a:r>
            <a:r>
              <a:rPr lang="en-US" sz="4800" b="1" i="1" dirty="0" err="1" smtClean="0">
                <a:solidFill>
                  <a:schemeClr val="accent1"/>
                </a:solidFill>
                <a:latin typeface="Chalkboard"/>
                <a:cs typeface="Chalkboard"/>
              </a:rPr>
              <a:t>Seq</a:t>
            </a:r>
            <a:r>
              <a:rPr lang="en-US" sz="4800" b="1" i="1" dirty="0" smtClean="0">
                <a:solidFill>
                  <a:schemeClr val="accent1"/>
                </a:solidFill>
                <a:latin typeface="Chalkboard"/>
                <a:cs typeface="Chalkboard"/>
              </a:rPr>
              <a:t> Experiments</a:t>
            </a:r>
            <a:endParaRPr lang="en-US" sz="4800" b="1" i="1" dirty="0">
              <a:solidFill>
                <a:schemeClr val="accent1"/>
              </a:solidFill>
              <a:latin typeface="Chalkboard"/>
              <a:cs typeface="Chalkboard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071" y="3613475"/>
            <a:ext cx="3819144" cy="271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57" y="3613476"/>
            <a:ext cx="3493481" cy="273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7" name="Text Box 5"/>
          <p:cNvSpPr txBox="1">
            <a:spLocks noChangeArrowheads="1"/>
          </p:cNvSpPr>
          <p:nvPr/>
        </p:nvSpPr>
        <p:spPr bwMode="auto">
          <a:xfrm>
            <a:off x="288925" y="265113"/>
            <a:ext cx="8093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Apple Casual"/>
                <a:cs typeface="Apple Casual"/>
              </a:rPr>
              <a:t>Environmental  Perturbations </a:t>
            </a:r>
            <a:endParaRPr lang="en-US" sz="3600" b="1" dirty="0">
              <a:latin typeface="Apple Casual"/>
              <a:cs typeface="Apple Casual"/>
            </a:endParaRPr>
          </a:p>
        </p:txBody>
      </p:sp>
      <p:sp>
        <p:nvSpPr>
          <p:cNvPr id="550921" name="Text Box 9"/>
          <p:cNvSpPr txBox="1">
            <a:spLocks noChangeArrowheads="1"/>
          </p:cNvSpPr>
          <p:nvPr/>
        </p:nvSpPr>
        <p:spPr bwMode="auto">
          <a:xfrm>
            <a:off x="609600" y="962561"/>
            <a:ext cx="397521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000" dirty="0" smtClean="0"/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endParaRPr lang="en-US" dirty="0" smtClean="0"/>
          </a:p>
          <a:p>
            <a:r>
              <a:rPr lang="en-US" sz="2400" dirty="0" smtClean="0"/>
              <a:t>  Hg-treated </a:t>
            </a:r>
            <a:r>
              <a:rPr lang="en-US" sz="2400" dirty="0" err="1" smtClean="0"/>
              <a:t>Xenopus</a:t>
            </a:r>
            <a:r>
              <a:rPr lang="en-US" sz="2400" dirty="0" smtClean="0"/>
              <a:t> embryos</a:t>
            </a:r>
            <a:endParaRPr lang="en-US" sz="2400" dirty="0"/>
          </a:p>
        </p:txBody>
      </p:sp>
      <p:pic>
        <p:nvPicPr>
          <p:cNvPr id="2" name="Picture 5" descr="C:\Users\mssaha\AppData\Local\Temp\10-08-30 laid. 10-09-02 fixed. c4e6. 3x. mech incub 3 days. imaging in pbt. pic 1of4.tif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431756" y="3398045"/>
            <a:ext cx="2833687" cy="2133600"/>
          </a:xfrm>
          <a:prstGeom prst="rect">
            <a:avLst/>
          </a:prstGeom>
          <a:noFill/>
        </p:spPr>
      </p:pic>
      <p:pic>
        <p:nvPicPr>
          <p:cNvPr id="11" name="Picture 1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27394" y="2584795"/>
            <a:ext cx="3886203" cy="344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953000" y="1828800"/>
            <a:ext cx="40048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new developmental model </a:t>
            </a:r>
          </a:p>
          <a:p>
            <a:r>
              <a:rPr lang="en-US" sz="2400" dirty="0" smtClean="0"/>
              <a:t>system:  Zebra  Finch  Embryos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9859" t="13094" r="1408" b="4600"/>
          <a:stretch>
            <a:fillRect/>
          </a:stretch>
        </p:blipFill>
        <p:spPr bwMode="auto">
          <a:xfrm rot="16200000">
            <a:off x="4144240" y="3448050"/>
            <a:ext cx="2836721" cy="1981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8211" y="588211"/>
            <a:ext cx="7986225" cy="6678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pple Casual"/>
                <a:cs typeface="Apple Casual"/>
              </a:rPr>
              <a:t>We use ION TORRENT PGM </a:t>
            </a:r>
            <a:r>
              <a:rPr lang="en-US" sz="2800" dirty="0" smtClean="0">
                <a:latin typeface="Apple Casual"/>
                <a:cs typeface="Apple Casual"/>
              </a:rPr>
              <a:t>(Personal Genome</a:t>
            </a:r>
          </a:p>
          <a:p>
            <a:r>
              <a:rPr lang="en-US" sz="2800" dirty="0" smtClean="0">
                <a:latin typeface="Apple Casual"/>
                <a:cs typeface="Apple Casual"/>
              </a:rPr>
              <a:t>Machine) </a:t>
            </a:r>
            <a:r>
              <a:rPr lang="en-US" sz="2800" dirty="0" smtClean="0">
                <a:latin typeface="Apple Casual"/>
                <a:cs typeface="Apple Casual"/>
              </a:rPr>
              <a:t>technology </a:t>
            </a:r>
            <a:endParaRPr lang="en-US" sz="2800" dirty="0" smtClean="0">
              <a:latin typeface="Apple Casual"/>
              <a:cs typeface="Apple Casual"/>
            </a:endParaRPr>
          </a:p>
          <a:p>
            <a:endParaRPr lang="en-US" sz="2800" dirty="0" smtClean="0">
              <a:latin typeface="Apple Casual"/>
              <a:cs typeface="Apple Casual"/>
            </a:endParaRPr>
          </a:p>
          <a:p>
            <a:pPr marL="342900" indent="-342900">
              <a:buAutoNum type="arabicPeriod"/>
            </a:pPr>
            <a:r>
              <a:rPr lang="en-US" sz="2800" dirty="0" smtClean="0">
                <a:latin typeface="Apple Casual"/>
                <a:cs typeface="Apple Casual"/>
              </a:rPr>
              <a:t>Isolate RNA  </a:t>
            </a:r>
            <a:r>
              <a:rPr lang="en-US" sz="2800" dirty="0" err="1" smtClean="0">
                <a:latin typeface="Apple Casual"/>
                <a:cs typeface="Apple Casual"/>
                <a:sym typeface="Wingdings"/>
              </a:rPr>
              <a:t></a:t>
            </a:r>
            <a:r>
              <a:rPr lang="en-US" sz="2800" dirty="0" smtClean="0">
                <a:latin typeface="Apple Casual"/>
                <a:cs typeface="Apple Casual"/>
                <a:sym typeface="Wingdings"/>
              </a:rPr>
              <a:t>  Isolate mRNA</a:t>
            </a:r>
          </a:p>
          <a:p>
            <a:pPr marL="342900" indent="-342900">
              <a:buAutoNum type="arabicPeriod"/>
            </a:pPr>
            <a:endParaRPr lang="en-US" sz="2800" dirty="0" smtClean="0">
              <a:latin typeface="Apple Casual"/>
              <a:cs typeface="Apple Casual"/>
              <a:sym typeface="Wingdings"/>
            </a:endParaRPr>
          </a:p>
          <a:p>
            <a:pPr marL="342900" indent="-342900">
              <a:buAutoNum type="arabicPeriod"/>
            </a:pPr>
            <a:r>
              <a:rPr lang="en-US" sz="2800" dirty="0" smtClean="0">
                <a:latin typeface="Apple Casual"/>
                <a:cs typeface="Apple Casual"/>
                <a:sym typeface="Wingdings"/>
              </a:rPr>
              <a:t>Make Library</a:t>
            </a:r>
          </a:p>
          <a:p>
            <a:pPr marL="342900" indent="-342900">
              <a:buAutoNum type="arabicPeriod"/>
            </a:pPr>
            <a:endParaRPr lang="en-US" sz="2800" dirty="0" smtClean="0">
              <a:latin typeface="Apple Casual"/>
              <a:cs typeface="Apple Casual"/>
              <a:sym typeface="Wingdings"/>
            </a:endParaRPr>
          </a:p>
          <a:p>
            <a:pPr marL="342900" indent="-342900">
              <a:buAutoNum type="arabicPeriod"/>
            </a:pPr>
            <a:r>
              <a:rPr lang="en-US" sz="2800" dirty="0" smtClean="0">
                <a:latin typeface="Apple Casual"/>
                <a:cs typeface="Apple Casual"/>
                <a:sym typeface="Wingdings"/>
              </a:rPr>
              <a:t>Prepare Template</a:t>
            </a:r>
          </a:p>
          <a:p>
            <a:pPr marL="342900" indent="-342900">
              <a:buAutoNum type="arabicPeriod"/>
            </a:pPr>
            <a:endParaRPr lang="en-US" sz="2800" dirty="0" smtClean="0">
              <a:latin typeface="Apple Casual"/>
              <a:cs typeface="Apple Casual"/>
              <a:sym typeface="Wingdings"/>
            </a:endParaRPr>
          </a:p>
          <a:p>
            <a:pPr marL="342900" indent="-342900">
              <a:buAutoNum type="arabicPeriod"/>
            </a:pPr>
            <a:r>
              <a:rPr lang="en-US" sz="2800" dirty="0" smtClean="0">
                <a:latin typeface="Apple Casual"/>
                <a:cs typeface="Apple Casual"/>
                <a:sym typeface="Wingdings"/>
              </a:rPr>
              <a:t>Sequence</a:t>
            </a:r>
          </a:p>
          <a:p>
            <a:pPr marL="342900" indent="-342900">
              <a:buAutoNum type="arabicPeriod"/>
            </a:pPr>
            <a:endParaRPr lang="en-US" sz="2800" dirty="0" smtClean="0">
              <a:latin typeface="Apple Casual"/>
              <a:cs typeface="Apple Casual"/>
              <a:sym typeface="Wingdings"/>
            </a:endParaRPr>
          </a:p>
          <a:p>
            <a:pPr marL="342900" indent="-342900">
              <a:buAutoNum type="arabicPeriod"/>
            </a:pPr>
            <a:r>
              <a:rPr lang="en-US" sz="2800" dirty="0" smtClean="0">
                <a:latin typeface="Apple Casual"/>
                <a:cs typeface="Apple Casual"/>
                <a:sym typeface="Wingdings"/>
              </a:rPr>
              <a:t>Analyze Data </a:t>
            </a:r>
            <a:endParaRPr lang="en-US" sz="2800" dirty="0" smtClean="0">
              <a:latin typeface="Apple Casual"/>
              <a:cs typeface="Apple Casual"/>
              <a:sym typeface="Wingdings"/>
            </a:endParaRPr>
          </a:p>
          <a:p>
            <a:pPr marL="342900" indent="-342900">
              <a:buAutoNum type="arabicPeriod"/>
            </a:pPr>
            <a:endParaRPr lang="en-US" sz="2800" dirty="0">
              <a:latin typeface="Apple Casual"/>
              <a:cs typeface="Apple Casual"/>
              <a:sym typeface="Wingdings"/>
            </a:endParaRPr>
          </a:p>
          <a:p>
            <a:pPr marL="342900" indent="-342900">
              <a:buAutoNum type="arabicPeriod"/>
            </a:pPr>
            <a:r>
              <a:rPr lang="en-US" sz="2800" dirty="0" smtClean="0">
                <a:latin typeface="Apple Casual"/>
                <a:cs typeface="Apple Casual"/>
                <a:sym typeface="Wingdings"/>
              </a:rPr>
              <a:t>Interpret Data</a:t>
            </a:r>
            <a:endParaRPr lang="en-US" sz="2800" dirty="0" smtClean="0">
              <a:latin typeface="Apple Casual"/>
              <a:cs typeface="Apple Casual"/>
            </a:endParaRP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341" y="1305860"/>
            <a:ext cx="7137217" cy="52429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368" y="150691"/>
            <a:ext cx="42627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>
                <a:latin typeface="Apple Casual"/>
                <a:cs typeface="Apple Casual"/>
              </a:rPr>
              <a:t>Isolate RNA  </a:t>
            </a:r>
          </a:p>
          <a:p>
            <a:pPr marL="514350" indent="-514350">
              <a:buAutoNum type="arabicPeriod"/>
            </a:pPr>
            <a:r>
              <a:rPr lang="en-US" sz="3200" dirty="0" smtClean="0">
                <a:latin typeface="Apple Casual"/>
                <a:cs typeface="Apple Casual"/>
              </a:rPr>
              <a:t>Library Preparation </a:t>
            </a:r>
            <a:endParaRPr lang="en-US" sz="3200" dirty="0">
              <a:latin typeface="Apple Casual"/>
              <a:cs typeface="Apple Casu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45439" t="-4537" b="46755"/>
          <a:stretch/>
        </p:blipFill>
        <p:spPr>
          <a:xfrm>
            <a:off x="1944758" y="1373100"/>
            <a:ext cx="5554926" cy="4489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553176" y="627783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http://sunnybrook.ca/uploads/PGM_flowchart_web2.png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29254" y="358544"/>
            <a:ext cx="46264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pple Casual"/>
                <a:cs typeface="Apple Casual"/>
              </a:rPr>
              <a:t>3. Template Preparation    </a:t>
            </a:r>
            <a:endParaRPr lang="en-US" sz="3200" dirty="0">
              <a:latin typeface="Apple Casual"/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133931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40.tinypic.com/2d7sb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1" y="812810"/>
            <a:ext cx="4744217" cy="368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2" r="9150" b="13299"/>
          <a:stretch/>
        </p:blipFill>
        <p:spPr bwMode="auto">
          <a:xfrm>
            <a:off x="5582396" y="1180202"/>
            <a:ext cx="2693953" cy="258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61428"/>
          <a:stretch/>
        </p:blipFill>
        <p:spPr>
          <a:xfrm>
            <a:off x="1219570" y="4759291"/>
            <a:ext cx="6378227" cy="1877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30338" y="65382"/>
            <a:ext cx="29156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pple Casual"/>
                <a:cs typeface="Apple Casual"/>
              </a:rPr>
              <a:t>4.  Sequencing</a:t>
            </a:r>
            <a:endParaRPr lang="en-US" sz="3200" dirty="0">
              <a:latin typeface="Apple Casual"/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110053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4233" r="10008" b="13331"/>
          <a:stretch>
            <a:fillRect/>
          </a:stretch>
        </p:blipFill>
        <p:spPr>
          <a:xfrm>
            <a:off x="518682" y="1208654"/>
            <a:ext cx="7555844" cy="55014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682" y="411435"/>
            <a:ext cx="3814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pple Casual"/>
                <a:cs typeface="Apple Casual"/>
              </a:rPr>
              <a:t>Sequencing (continued)  </a:t>
            </a:r>
            <a:endParaRPr lang="en-US" sz="2800" dirty="0">
              <a:latin typeface="Apple Casual"/>
              <a:cs typeface="Apple Casu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7658" y="882844"/>
            <a:ext cx="48333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lphaLcPeriod"/>
            </a:pPr>
            <a:r>
              <a:rPr lang="en-US" sz="2000" dirty="0" smtClean="0">
                <a:latin typeface="Apple Casual"/>
                <a:cs typeface="Apple Casual"/>
              </a:rPr>
              <a:t>Align reads to genome/</a:t>
            </a:r>
            <a:r>
              <a:rPr lang="en-US" sz="2000" dirty="0" err="1" smtClean="0">
                <a:latin typeface="Apple Casual"/>
                <a:cs typeface="Apple Casual"/>
              </a:rPr>
              <a:t>transcriptome</a:t>
            </a:r>
            <a:endParaRPr lang="en-US" sz="2000" dirty="0" smtClean="0">
              <a:latin typeface="Apple Casual"/>
              <a:cs typeface="Apple Casual"/>
            </a:endParaRPr>
          </a:p>
          <a:p>
            <a:pPr marL="457200" indent="-457200">
              <a:buAutoNum type="alphaLcPeriod"/>
            </a:pPr>
            <a:r>
              <a:rPr lang="en-US" sz="2000" dirty="0" smtClean="0">
                <a:latin typeface="Apple Casual"/>
                <a:cs typeface="Apple Casual"/>
              </a:rPr>
              <a:t>Identify expressed genes/isoforms</a:t>
            </a:r>
          </a:p>
          <a:p>
            <a:r>
              <a:rPr lang="en-US" sz="2000" dirty="0">
                <a:latin typeface="Apple Casual"/>
                <a:cs typeface="Apple Casual"/>
              </a:rPr>
              <a:t>	</a:t>
            </a:r>
            <a:r>
              <a:rPr lang="en-US" sz="2000" dirty="0" smtClean="0">
                <a:latin typeface="Apple Casual"/>
                <a:cs typeface="Apple Casual"/>
              </a:rPr>
              <a:t>	 (</a:t>
            </a:r>
            <a:r>
              <a:rPr lang="en-US" sz="2000" dirty="0" err="1" smtClean="0">
                <a:latin typeface="Apple Casual"/>
                <a:cs typeface="Apple Casual"/>
              </a:rPr>
              <a:t>transcriptome</a:t>
            </a:r>
            <a:r>
              <a:rPr lang="en-US" sz="2000" dirty="0" smtClean="0">
                <a:latin typeface="Apple Casual"/>
                <a:cs typeface="Apple Casual"/>
              </a:rPr>
              <a:t> reconstruction)</a:t>
            </a:r>
          </a:p>
          <a:p>
            <a:r>
              <a:rPr lang="en-US" sz="2000" dirty="0" smtClean="0">
                <a:latin typeface="Apple Casual"/>
                <a:cs typeface="Apple Casual"/>
              </a:rPr>
              <a:t>c.    Estimation of abundance</a:t>
            </a:r>
          </a:p>
          <a:p>
            <a:r>
              <a:rPr lang="en-US" sz="2000" dirty="0" smtClean="0">
                <a:latin typeface="Apple Casual"/>
                <a:cs typeface="Apple Casual"/>
              </a:rPr>
              <a:t>d.    Differential expression analysis </a:t>
            </a:r>
            <a:endParaRPr lang="en-US" sz="2000" dirty="0" smtClean="0">
              <a:latin typeface="Apple Casual"/>
              <a:cs typeface="Apple Casual"/>
            </a:endParaRPr>
          </a:p>
          <a:p>
            <a:endParaRPr lang="en-US" sz="2000" dirty="0" smtClean="0">
              <a:latin typeface="Apple Casual"/>
              <a:cs typeface="Apple Casu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866" y="106953"/>
            <a:ext cx="3238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pple Casual"/>
                <a:cs typeface="Apple Casual"/>
              </a:rPr>
              <a:t>5. Data Analysis</a:t>
            </a:r>
            <a:r>
              <a:rPr lang="en-US" sz="3200" dirty="0" smtClean="0">
                <a:latin typeface="Apple Casual"/>
                <a:cs typeface="Apple Casual"/>
              </a:rPr>
              <a:t>:</a:t>
            </a:r>
            <a:endParaRPr lang="en-US" sz="3200" dirty="0">
              <a:latin typeface="Apple Casual"/>
              <a:cs typeface="Apple Casu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1367" b="1"/>
          <a:stretch/>
        </p:blipFill>
        <p:spPr>
          <a:xfrm>
            <a:off x="1746828" y="2821836"/>
            <a:ext cx="5387497" cy="35893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25110" y="6483600"/>
            <a:ext cx="798857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>
                <a:latin typeface="Apple Casual"/>
                <a:cs typeface="Apple Casual"/>
              </a:rPr>
              <a:t>http://www.informaticsblogs.com/author/rna-seq-blog/page/7/</a:t>
            </a:r>
            <a:endParaRPr lang="en-US" sz="1050" dirty="0">
              <a:latin typeface="Apple Casual"/>
              <a:cs typeface="Apple Casu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7657" y="1259362"/>
            <a:ext cx="9132821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 smtClean="0">
              <a:latin typeface="Apple Casual"/>
              <a:cs typeface="Apple Casual"/>
            </a:endParaRPr>
          </a:p>
          <a:p>
            <a:r>
              <a:rPr lang="en-US" sz="2400" b="1" u="sng" dirty="0" smtClean="0">
                <a:latin typeface="Apple Casual"/>
                <a:cs typeface="Apple Casual"/>
              </a:rPr>
              <a:t>Problems</a:t>
            </a:r>
            <a:r>
              <a:rPr lang="en-US" sz="2400" dirty="0" smtClean="0">
                <a:latin typeface="Apple Casual"/>
                <a:cs typeface="Apple Casual"/>
              </a:rPr>
              <a:t>: repetitive sequences; which gene model to use;  </a:t>
            </a:r>
            <a:r>
              <a:rPr lang="en-US" sz="2400" dirty="0" smtClean="0">
                <a:latin typeface="Apple Casual"/>
                <a:cs typeface="Apple Casual"/>
              </a:rPr>
              <a:t>poor </a:t>
            </a:r>
          </a:p>
          <a:p>
            <a:r>
              <a:rPr lang="en-US" sz="2400" dirty="0">
                <a:latin typeface="Apple Casual"/>
                <a:cs typeface="Apple Casual"/>
              </a:rPr>
              <a:t>a</a:t>
            </a:r>
            <a:r>
              <a:rPr lang="en-US" sz="2400" dirty="0" smtClean="0">
                <a:latin typeface="Apple Casual"/>
                <a:cs typeface="Apple Casual"/>
              </a:rPr>
              <a:t>nnotations/gene models; </a:t>
            </a:r>
            <a:r>
              <a:rPr lang="en-US" sz="2400" dirty="0">
                <a:latin typeface="Apple Casual"/>
                <a:cs typeface="Apple Casual"/>
              </a:rPr>
              <a:t>n</a:t>
            </a:r>
            <a:r>
              <a:rPr lang="en-US" sz="2400" dirty="0" smtClean="0">
                <a:latin typeface="Apple Casual"/>
                <a:cs typeface="Apple Casual"/>
              </a:rPr>
              <a:t>ovel isoforms; </a:t>
            </a:r>
            <a:r>
              <a:rPr lang="en-US" sz="2400" dirty="0" smtClean="0">
                <a:latin typeface="Apple Casual"/>
                <a:cs typeface="Apple Casual"/>
              </a:rPr>
              <a:t> </a:t>
            </a:r>
            <a:r>
              <a:rPr lang="en-US" sz="2400" dirty="0" err="1" smtClean="0">
                <a:latin typeface="Apple Casual"/>
                <a:cs typeface="Apple Casual"/>
              </a:rPr>
              <a:t>intronic</a:t>
            </a:r>
            <a:r>
              <a:rPr lang="en-US" sz="2400" dirty="0" smtClean="0">
                <a:latin typeface="Apple Casual"/>
                <a:cs typeface="Apple Casual"/>
              </a:rPr>
              <a:t> sequence; </a:t>
            </a:r>
          </a:p>
          <a:p>
            <a:r>
              <a:rPr lang="en-US" sz="2400" dirty="0" smtClean="0">
                <a:latin typeface="Apple Casual"/>
                <a:cs typeface="Apple Casual"/>
              </a:rPr>
              <a:t>ambiguous reads; how to normalize!!!</a:t>
            </a:r>
            <a:endParaRPr lang="en-US" sz="2400" dirty="0" smtClean="0">
              <a:latin typeface="Apple Casual"/>
              <a:cs typeface="Apple Casual"/>
            </a:endParaRPr>
          </a:p>
          <a:p>
            <a:endParaRPr lang="en-US" sz="2400" dirty="0" smtClean="0">
              <a:latin typeface="Apple Casual"/>
              <a:cs typeface="Apple Casual"/>
            </a:endParaRPr>
          </a:p>
          <a:p>
            <a:endParaRPr lang="en-US" sz="2400" dirty="0" smtClean="0">
              <a:latin typeface="Apple Casual"/>
              <a:cs typeface="Apple Casual"/>
            </a:endParaRPr>
          </a:p>
          <a:p>
            <a:endParaRPr lang="en-US" sz="2400" dirty="0" smtClean="0">
              <a:latin typeface="Apple Casual"/>
              <a:cs typeface="Apple Casual"/>
            </a:endParaRPr>
          </a:p>
          <a:p>
            <a:r>
              <a:rPr lang="en-US" sz="2000" i="1" dirty="0" smtClean="0">
                <a:latin typeface="Apple Casual"/>
                <a:cs typeface="Apple Casual"/>
              </a:rPr>
              <a:t>Review article:  Garber et al. (2011). “Computational methods for </a:t>
            </a:r>
            <a:r>
              <a:rPr lang="en-US" sz="2000" i="1" dirty="0" err="1" smtClean="0">
                <a:latin typeface="Apple Casual"/>
                <a:cs typeface="Apple Casual"/>
              </a:rPr>
              <a:t>transcriptome</a:t>
            </a:r>
            <a:endParaRPr lang="en-US" sz="2000" i="1" dirty="0" smtClean="0">
              <a:latin typeface="Apple Casual"/>
              <a:cs typeface="Apple Casual"/>
            </a:endParaRPr>
          </a:p>
          <a:p>
            <a:r>
              <a:rPr lang="en-US" sz="2000" i="1" dirty="0" smtClean="0">
                <a:latin typeface="Apple Casual"/>
                <a:cs typeface="Apple Casual"/>
              </a:rPr>
              <a:t>Annotation and quantification using RNA-</a:t>
            </a:r>
            <a:r>
              <a:rPr lang="en-US" sz="2000" i="1" dirty="0" err="1" smtClean="0">
                <a:latin typeface="Apple Casual"/>
                <a:cs typeface="Apple Casual"/>
              </a:rPr>
              <a:t>seq</a:t>
            </a:r>
            <a:r>
              <a:rPr lang="en-US" sz="2000" i="1" dirty="0" smtClean="0">
                <a:latin typeface="Apple Casual"/>
                <a:cs typeface="Apple Casual"/>
              </a:rPr>
              <a:t>,” Nature Methods, 8: 469-477.</a:t>
            </a:r>
            <a:endParaRPr lang="en-US" sz="2000" i="1" dirty="0">
              <a:latin typeface="Apple Casual"/>
              <a:cs typeface="Apple Casu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866" y="106953"/>
            <a:ext cx="47866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pple Casual"/>
                <a:cs typeface="Apple Casual"/>
              </a:rPr>
              <a:t>Data </a:t>
            </a:r>
            <a:r>
              <a:rPr lang="en-US" sz="3200" dirty="0" smtClean="0">
                <a:latin typeface="Apple Casual"/>
                <a:cs typeface="Apple Casual"/>
              </a:rPr>
              <a:t>Analysis</a:t>
            </a:r>
            <a:r>
              <a:rPr lang="en-US" sz="3200" dirty="0" smtClean="0">
                <a:latin typeface="Apple Casual"/>
                <a:cs typeface="Apple Casual"/>
              </a:rPr>
              <a:t>:  continued</a:t>
            </a:r>
            <a:endParaRPr lang="en-US" sz="3200" dirty="0">
              <a:latin typeface="Apple Casual"/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308963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87" y="1124650"/>
            <a:ext cx="7066937" cy="54253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367" y="263799"/>
            <a:ext cx="5680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pple Casual"/>
                <a:cs typeface="Apple Casual"/>
              </a:rPr>
              <a:t>a.  Alignment </a:t>
            </a:r>
            <a:r>
              <a:rPr lang="en-US" sz="2800" dirty="0" smtClean="0">
                <a:latin typeface="Apple Casual"/>
                <a:cs typeface="Apple Casual"/>
              </a:rPr>
              <a:t>of </a:t>
            </a:r>
            <a:r>
              <a:rPr lang="en-US" sz="2800" dirty="0" smtClean="0">
                <a:latin typeface="Apple Casual"/>
                <a:cs typeface="Apple Casual"/>
              </a:rPr>
              <a:t>Reads </a:t>
            </a:r>
            <a:r>
              <a:rPr lang="en-US" sz="2800" dirty="0" smtClean="0">
                <a:latin typeface="Apple Casual"/>
                <a:cs typeface="Apple Casual"/>
              </a:rPr>
              <a:t>to Genome</a:t>
            </a:r>
            <a:endParaRPr lang="en-US" sz="2800" dirty="0">
              <a:latin typeface="Apple Casual"/>
              <a:cs typeface="Apple Casu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84" y="1223683"/>
            <a:ext cx="4874295" cy="48156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6666" y="263799"/>
            <a:ext cx="6942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pple Casual"/>
                <a:cs typeface="Apple Casual"/>
              </a:rPr>
              <a:t>b.  </a:t>
            </a:r>
            <a:r>
              <a:rPr lang="en-US" sz="2800" dirty="0" err="1" smtClean="0">
                <a:latin typeface="Apple Casual"/>
                <a:cs typeface="Apple Casual"/>
              </a:rPr>
              <a:t>Transcriptome</a:t>
            </a:r>
            <a:r>
              <a:rPr lang="en-US" sz="2800" dirty="0" smtClean="0">
                <a:latin typeface="Apple Casual"/>
                <a:cs typeface="Apple Casual"/>
              </a:rPr>
              <a:t> </a:t>
            </a:r>
            <a:r>
              <a:rPr lang="en-US" sz="2800" dirty="0" smtClean="0">
                <a:latin typeface="Apple Casual"/>
                <a:cs typeface="Apple Casual"/>
              </a:rPr>
              <a:t>Reconstruction Methods</a:t>
            </a:r>
            <a:endParaRPr lang="en-US" sz="2800" dirty="0">
              <a:latin typeface="Apple Casual"/>
              <a:cs typeface="Apple Casual"/>
            </a:endParaRPr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32820"/>
            <a:ext cx="27432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91930" y="5530334"/>
            <a:ext cx="30465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http://gcat.davidson.edu/phast/debruijn.html</a:t>
            </a:r>
          </a:p>
        </p:txBody>
      </p:sp>
      <p:sp>
        <p:nvSpPr>
          <p:cNvPr id="5" name="Rectangle 4"/>
          <p:cNvSpPr/>
          <p:nvPr/>
        </p:nvSpPr>
        <p:spPr>
          <a:xfrm>
            <a:off x="5943600" y="3557081"/>
            <a:ext cx="289487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 simple de </a:t>
            </a:r>
            <a:r>
              <a:rPr lang="en-US" sz="1400" dirty="0" err="1"/>
              <a:t>Bruijn</a:t>
            </a:r>
            <a:r>
              <a:rPr lang="en-US" sz="1400" dirty="0"/>
              <a:t> graph with k = 4. The graph corresponds to a series of short reads for the consensus sequence "</a:t>
            </a:r>
            <a:r>
              <a:rPr lang="en-US" sz="1400" dirty="0" smtClean="0"/>
              <a:t>ACCCAACCAC“;</a:t>
            </a:r>
          </a:p>
          <a:p>
            <a:endParaRPr lang="en-US" sz="1400" dirty="0"/>
          </a:p>
          <a:p>
            <a:r>
              <a:rPr lang="en-US" sz="1400" dirty="0"/>
              <a:t>Assemblers must identify an </a:t>
            </a:r>
            <a:r>
              <a:rPr lang="en-US" sz="1400" dirty="0" err="1"/>
              <a:t>Eulerian</a:t>
            </a:r>
            <a:r>
              <a:rPr lang="en-US" sz="1400" dirty="0"/>
              <a:t> path through this </a:t>
            </a:r>
            <a:r>
              <a:rPr lang="en-US" sz="1400" dirty="0" smtClean="0"/>
              <a:t>graph.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42096" y="166788"/>
            <a:ext cx="7715242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pple Casual"/>
                <a:cs typeface="Apple Casual"/>
              </a:rPr>
              <a:t>Significance of RNA-</a:t>
            </a:r>
            <a:r>
              <a:rPr lang="en-US" sz="3600" dirty="0" err="1" smtClean="0">
                <a:latin typeface="Apple Casual"/>
                <a:cs typeface="Apple Casual"/>
              </a:rPr>
              <a:t>Seq</a:t>
            </a:r>
            <a:r>
              <a:rPr lang="en-US" sz="3600" dirty="0" smtClean="0">
                <a:latin typeface="Apple Casual"/>
                <a:cs typeface="Apple Casual"/>
              </a:rPr>
              <a:t> Approaches</a:t>
            </a:r>
          </a:p>
          <a:p>
            <a:endParaRPr lang="en-US" sz="3600" dirty="0" smtClean="0">
              <a:latin typeface="Apple Casual"/>
              <a:cs typeface="Apple Casual"/>
            </a:endParaRPr>
          </a:p>
          <a:p>
            <a:pPr>
              <a:buFont typeface="Wingdings" pitchFamily="-83" charset="2"/>
              <a:buChar char="à"/>
            </a:pPr>
            <a:r>
              <a:rPr lang="en-US" sz="2000" dirty="0" smtClean="0">
                <a:latin typeface="Apple Casual"/>
                <a:cs typeface="Apple Casual"/>
              </a:rPr>
              <a:t> Reveals which genes are expressed </a:t>
            </a:r>
            <a:r>
              <a:rPr lang="en-US" sz="2000" dirty="0" smtClean="0">
                <a:latin typeface="Apple Casual"/>
                <a:cs typeface="Apple Casual"/>
              </a:rPr>
              <a:t>and </a:t>
            </a:r>
            <a:r>
              <a:rPr lang="en-US" sz="2000" dirty="0" smtClean="0">
                <a:latin typeface="Apple Casual"/>
                <a:cs typeface="Apple Casual"/>
              </a:rPr>
              <a:t>the levels at which they are expressed; </a:t>
            </a:r>
            <a:r>
              <a:rPr lang="en-US" sz="2000" dirty="0" smtClean="0">
                <a:latin typeface="Apple Casual"/>
                <a:cs typeface="Apple Casual"/>
              </a:rPr>
              <a:t>a technique </a:t>
            </a:r>
            <a:r>
              <a:rPr lang="en-US" sz="2000" dirty="0" smtClean="0">
                <a:latin typeface="Apple Casual"/>
                <a:cs typeface="Apple Casual"/>
              </a:rPr>
              <a:t>for the “post-genomic” era</a:t>
            </a:r>
          </a:p>
          <a:p>
            <a:pPr>
              <a:buFont typeface="Wingdings" pitchFamily="-83" charset="2"/>
              <a:buChar char="à"/>
            </a:pPr>
            <a:endParaRPr lang="en-US" sz="2000" dirty="0" smtClean="0">
              <a:latin typeface="Apple Casual"/>
              <a:cs typeface="Apple Casual"/>
            </a:endParaRPr>
          </a:p>
          <a:p>
            <a:pPr>
              <a:buFont typeface="Wingdings" pitchFamily="-83" charset="2"/>
              <a:buChar char="à"/>
            </a:pPr>
            <a:r>
              <a:rPr lang="en-US" sz="2000" dirty="0" smtClean="0">
                <a:latin typeface="Apple Casual"/>
                <a:cs typeface="Apple Casual"/>
              </a:rPr>
              <a:t> Of huge importance for biomedicine, toxicology, environmental biology, and </a:t>
            </a:r>
            <a:r>
              <a:rPr lang="en-US" sz="2000" dirty="0" smtClean="0">
                <a:latin typeface="Apple Casual"/>
                <a:cs typeface="Apple Casual"/>
              </a:rPr>
              <a:t>basic </a:t>
            </a:r>
            <a:r>
              <a:rPr lang="en-US" sz="2000" dirty="0" smtClean="0">
                <a:latin typeface="Apple Casual"/>
                <a:cs typeface="Apple Casual"/>
              </a:rPr>
              <a:t>research</a:t>
            </a:r>
          </a:p>
          <a:p>
            <a:endParaRPr lang="en-US" sz="2000" dirty="0" smtClean="0">
              <a:solidFill>
                <a:schemeClr val="accent2"/>
              </a:solidFill>
            </a:endParaRPr>
          </a:p>
          <a:p>
            <a:r>
              <a:rPr lang="en-US" sz="2000" b="1" dirty="0" smtClean="0">
                <a:solidFill>
                  <a:srgbClr val="FF6600"/>
                </a:solidFill>
                <a:latin typeface="Apple Casual"/>
                <a:cs typeface="Apple Casual"/>
              </a:rPr>
              <a:t>“Whole Genome Analysis: When Each </a:t>
            </a:r>
            <a:r>
              <a:rPr lang="en-US" sz="2000" b="1" dirty="0" smtClean="0">
                <a:solidFill>
                  <a:srgbClr val="FF6600"/>
                </a:solidFill>
                <a:latin typeface="Apple Casual"/>
                <a:cs typeface="Apple Casual"/>
              </a:rPr>
              <a:t>Patient  </a:t>
            </a:r>
            <a:r>
              <a:rPr lang="en-US" sz="2000" b="1" dirty="0" smtClean="0">
                <a:solidFill>
                  <a:srgbClr val="FF6600"/>
                </a:solidFill>
                <a:latin typeface="Apple Casual"/>
                <a:cs typeface="Apple Casual"/>
              </a:rPr>
              <a:t>is a Big Data Problem”</a:t>
            </a:r>
            <a:endParaRPr lang="en-US" sz="2000" dirty="0" smtClean="0">
              <a:solidFill>
                <a:srgbClr val="FF6600"/>
              </a:solidFill>
              <a:latin typeface="Apple Casual"/>
              <a:cs typeface="Apple Casual"/>
            </a:endParaRPr>
          </a:p>
          <a:p>
            <a:endParaRPr lang="en-US" sz="2800" dirty="0" smtClean="0">
              <a:latin typeface="Apple Casual"/>
              <a:cs typeface="Apple Casual"/>
            </a:endParaRPr>
          </a:p>
          <a:p>
            <a:r>
              <a:rPr lang="en-US" sz="2400" dirty="0" smtClean="0"/>
              <a:t>“ … spectacular </a:t>
            </a:r>
            <a:r>
              <a:rPr lang="en-US" sz="2400" dirty="0"/>
              <a:t>opportunities and immense challenges presented by the dawning era of "Big Data" in biomedical </a:t>
            </a:r>
            <a:r>
              <a:rPr lang="en-US" sz="2400" dirty="0" smtClean="0"/>
              <a:t>research … (NIH call for proposals)</a:t>
            </a:r>
            <a:endParaRPr lang="en-US" sz="2400" dirty="0" smtClean="0">
              <a:latin typeface="Apple Casual"/>
              <a:cs typeface="Apple Casual"/>
            </a:endParaRPr>
          </a:p>
          <a:p>
            <a:pPr>
              <a:buFont typeface="Wingdings" pitchFamily="-83" charset="2"/>
              <a:buChar char="à"/>
            </a:pPr>
            <a:endParaRPr lang="en-US" sz="2800" dirty="0" smtClean="0">
              <a:latin typeface="Apple Casual"/>
              <a:cs typeface="Apple Casual"/>
            </a:endParaRPr>
          </a:p>
          <a:p>
            <a:pPr>
              <a:buFont typeface="Wingdings" pitchFamily="-83" charset="2"/>
              <a:buChar char="à"/>
            </a:pPr>
            <a:endParaRPr lang="en-US" sz="2800" dirty="0" smtClean="0">
              <a:latin typeface="Apple Casual"/>
              <a:cs typeface="Apple Casual"/>
            </a:endParaRPr>
          </a:p>
          <a:p>
            <a:endParaRPr lang="en-US" sz="3600" dirty="0" smtClean="0">
              <a:latin typeface="Apple Casual"/>
              <a:cs typeface="Apple Casual"/>
            </a:endParaRPr>
          </a:p>
          <a:p>
            <a:endParaRPr lang="en-US" sz="3600" dirty="0">
              <a:latin typeface="Apple Casual"/>
              <a:cs typeface="Apple Casu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908" y="1156447"/>
            <a:ext cx="5011085" cy="50426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5317" y="182143"/>
            <a:ext cx="53687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lphaLcPeriod" startAt="3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Gene Quantification</a:t>
            </a:r>
          </a:p>
          <a:p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(appropriate normalization a huge issue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3" y="947055"/>
            <a:ext cx="4775811" cy="49299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32965" y="235931"/>
            <a:ext cx="5594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d. Differential Expression Analysis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7943" y="6009696"/>
            <a:ext cx="777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Dealing with the “n” problem in RNA-</a:t>
            </a:r>
            <a:r>
              <a:rPr lang="en-US" i="1" dirty="0" err="1" smtClean="0"/>
              <a:t>seq</a:t>
            </a:r>
            <a:r>
              <a:rPr lang="en-US" i="1" dirty="0" smtClean="0"/>
              <a:t> – these data represent ONE experiment.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1222" y="235930"/>
            <a:ext cx="6906058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   Interpret Data ! </a:t>
            </a: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Perhaps the biggest challenge ….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Grouping the expressed genes to produce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iological meaningful data and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isualization of the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04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supfam.cs.bris.ac.uk/SUPERFAMILY/Domain2GO/Figure_2_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4341512"/>
            <a:ext cx="6581589" cy="239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48952" y="3914955"/>
            <a:ext cx="7611036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hlinkClick r:id="rId3"/>
              </a:rPr>
              <a:t>Domain-centric </a:t>
            </a:r>
            <a:r>
              <a:rPr lang="en-US" dirty="0">
                <a:solidFill>
                  <a:schemeClr val="bg1"/>
                </a:solidFill>
                <a:hlinkClick r:id="rId3"/>
              </a:rPr>
              <a:t>Gene Ontology </a:t>
            </a:r>
            <a:r>
              <a:rPr lang="en-US" dirty="0" smtClean="0">
                <a:solidFill>
                  <a:schemeClr val="bg1"/>
                </a:solidFill>
                <a:hlinkClick r:id="rId3"/>
              </a:rPr>
              <a:t>(supfam.cs.bris.ac.uk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618564"/>
            <a:ext cx="7610195" cy="301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53995" y="111169"/>
            <a:ext cx="7384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 Ontology (GO Terms): Identifying Function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66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275229"/>
            <a:ext cx="61436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80128" y="6028509"/>
            <a:ext cx="57956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https://www.google.com/search?q=pathway+analysis&amp;client=firefox-a&amp;hs=N6d&amp;rls=org</a:t>
            </a:r>
            <a:r>
              <a:rPr lang="en-US" sz="1000" dirty="0" smtClean="0"/>
              <a:t>.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1" y="276272"/>
            <a:ext cx="90168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Pathway Analysis   -&gt;    Modeling Data -&gt;   Making &amp; Testing</a:t>
            </a:r>
          </a:p>
          <a:p>
            <a:r>
              <a:rPr lang="en-US" sz="2800" b="1" dirty="0" smtClean="0"/>
              <a:t>Predictions -&gt;    Heuristic Models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497" y="195546"/>
            <a:ext cx="8940909" cy="69249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/>
              <a:t>“ … </a:t>
            </a:r>
            <a:r>
              <a:rPr lang="en-US" sz="2800" b="1" dirty="0"/>
              <a:t>spectacular opportunities and immense challenges </a:t>
            </a:r>
            <a:r>
              <a:rPr lang="en-US" sz="2800" b="1" dirty="0" smtClean="0"/>
              <a:t>… </a:t>
            </a:r>
          </a:p>
          <a:p>
            <a:r>
              <a:rPr lang="en-US" sz="2800" b="1" dirty="0" smtClean="0"/>
              <a:t>presented </a:t>
            </a:r>
            <a:r>
              <a:rPr lang="en-US" sz="2800" b="1" dirty="0"/>
              <a:t>by the dawning era of "Big Data" </a:t>
            </a:r>
            <a:r>
              <a:rPr lang="en-US" sz="2800" b="1" dirty="0" smtClean="0"/>
              <a:t>in </a:t>
            </a:r>
            <a:r>
              <a:rPr lang="en-US" sz="2800" b="1" dirty="0"/>
              <a:t>biomedical </a:t>
            </a:r>
            <a:endParaRPr lang="en-US" sz="2800" b="1" dirty="0" smtClean="0"/>
          </a:p>
          <a:p>
            <a:r>
              <a:rPr lang="en-US" sz="2800" b="1" dirty="0" smtClean="0"/>
              <a:t>research … 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Sequencing </a:t>
            </a:r>
            <a:r>
              <a:rPr lang="en-US" sz="2400" dirty="0" smtClean="0"/>
              <a:t>platforms very different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Substantial difference among different methods for detecting 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Often poor gene models – continually changing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ULTRA-high dimensionality (unknown) – extremely low  “</a:t>
            </a:r>
            <a:r>
              <a:rPr lang="en-US" sz="2400" dirty="0" err="1" smtClean="0"/>
              <a:t>n</a:t>
            </a:r>
            <a:r>
              <a:rPr lang="en-US" sz="2400" dirty="0" smtClean="0"/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Poor GO (gene ontology) assignments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Multiclass/</a:t>
            </a:r>
            <a:r>
              <a:rPr lang="en-US" sz="2400" dirty="0" err="1" smtClean="0"/>
              <a:t>multiscale</a:t>
            </a:r>
            <a:r>
              <a:rPr lang="en-US" sz="2400" dirty="0" smtClean="0"/>
              <a:t> comparisons /modeling    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212" y="958480"/>
            <a:ext cx="5441262" cy="54412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96931" y="6399742"/>
            <a:ext cx="52118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http://www.rna-seqblog.com/methods-to-study-splicing-from-rna-seq/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674106" y="103258"/>
            <a:ext cx="6402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Commonly Used Programs … 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49105" t="1097"/>
          <a:stretch>
            <a:fillRect/>
          </a:stretch>
        </p:blipFill>
        <p:spPr>
          <a:xfrm>
            <a:off x="4535445" y="80208"/>
            <a:ext cx="4461507" cy="66426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163" y="470481"/>
            <a:ext cx="3486350" cy="440120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  <a:latin typeface="Apple Casual"/>
                <a:cs typeface="Apple Casual"/>
              </a:rPr>
              <a:t>Review:</a:t>
            </a:r>
          </a:p>
          <a:p>
            <a:endParaRPr lang="en-US" sz="2800" dirty="0" smtClean="0">
              <a:solidFill>
                <a:schemeClr val="accent1"/>
              </a:solidFill>
              <a:latin typeface="Apple Casual"/>
              <a:cs typeface="Apple Casual"/>
            </a:endParaRPr>
          </a:p>
          <a:p>
            <a:r>
              <a:rPr lang="en-US" sz="2800" dirty="0" smtClean="0">
                <a:solidFill>
                  <a:schemeClr val="accent1"/>
                </a:solidFill>
                <a:latin typeface="Apple Casual"/>
                <a:cs typeface="Apple Casual"/>
              </a:rPr>
              <a:t>“Central Dogma of  Molecular Biology”</a:t>
            </a:r>
          </a:p>
          <a:p>
            <a:endParaRPr lang="en-US" sz="2800" dirty="0" smtClean="0">
              <a:solidFill>
                <a:schemeClr val="accent1"/>
              </a:solidFill>
              <a:latin typeface="Apple Casual"/>
              <a:cs typeface="Apple Casual"/>
            </a:endParaRPr>
          </a:p>
          <a:p>
            <a:r>
              <a:rPr lang="en-US" sz="2800" dirty="0" smtClean="0">
                <a:solidFill>
                  <a:schemeClr val="accent1"/>
                </a:solidFill>
                <a:latin typeface="Apple Casual"/>
                <a:cs typeface="Apple Casual"/>
              </a:rPr>
              <a:t>DNA -&gt; RNA -&gt; Protein</a:t>
            </a:r>
          </a:p>
          <a:p>
            <a:endParaRPr lang="en-US" sz="2800" dirty="0" smtClean="0">
              <a:solidFill>
                <a:schemeClr val="accent1"/>
              </a:solidFill>
              <a:latin typeface="Apple Casual"/>
              <a:cs typeface="Apple Casual"/>
            </a:endParaRPr>
          </a:p>
          <a:p>
            <a:r>
              <a:rPr lang="en-US" sz="2800" dirty="0" smtClean="0">
                <a:solidFill>
                  <a:schemeClr val="accent1"/>
                </a:solidFill>
                <a:latin typeface="Apple Casual"/>
                <a:cs typeface="Apple Casual"/>
              </a:rPr>
              <a:t>(Way more complex!)</a:t>
            </a:r>
            <a:endParaRPr lang="en-US" sz="2800" dirty="0">
              <a:solidFill>
                <a:schemeClr val="accent1"/>
              </a:solidFill>
              <a:latin typeface="Apple Casual"/>
              <a:cs typeface="Apple Casu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02531" y="5970965"/>
            <a:ext cx="23622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http://biology200.gsu.edu/houghton/4595%20'04/figures/Lecture1/dogma.gif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nature.com/scitable/content/ne0000/ne0000/ne0000/ne0000/95777/DNA_alternative_splicing_LARG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06" y="840759"/>
            <a:ext cx="8155139" cy="461874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63500">
              <a:schemeClr val="accent1"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38360" y="6086128"/>
            <a:ext cx="61678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http://www.nature.com/scitable/content/ne0000/ne0000/ne0000/ne0000/95777/DNA_alternative_splicing_LARGE_2.jpg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5739" y="190991"/>
            <a:ext cx="6167859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     </a:t>
            </a:r>
            <a:r>
              <a:rPr lang="en-US" dirty="0" smtClean="0">
                <a:solidFill>
                  <a:schemeClr val="bg2"/>
                </a:solidFill>
                <a:latin typeface="Apple Casual"/>
                <a:cs typeface="Apple Casual"/>
              </a:rPr>
              <a:t>Alternative Splicing:  Splice Variants or </a:t>
            </a:r>
            <a:r>
              <a:rPr lang="en-US" dirty="0" err="1" smtClean="0">
                <a:solidFill>
                  <a:schemeClr val="bg2"/>
                </a:solidFill>
                <a:latin typeface="Apple Casual"/>
                <a:cs typeface="Apple Casual"/>
              </a:rPr>
              <a:t>Isoforms</a:t>
            </a:r>
            <a:r>
              <a:rPr lang="en-US" dirty="0" smtClean="0">
                <a:solidFill>
                  <a:schemeClr val="bg2"/>
                </a:solidFill>
                <a:latin typeface="Apple Casual"/>
                <a:cs typeface="Apple Casual"/>
              </a:rPr>
              <a:t> </a:t>
            </a:r>
            <a:endParaRPr lang="en-US" dirty="0">
              <a:solidFill>
                <a:schemeClr val="bg2"/>
              </a:solidFill>
              <a:latin typeface="Apple Casual"/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172543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95677" y="6431857"/>
            <a:ext cx="553100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http://www.technologyreview.com/view/519851/the-big-data-conundrum-how-to-define-it/</a:t>
            </a:r>
            <a:endParaRPr lang="en-US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454526" y="72189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4526" y="690294"/>
            <a:ext cx="8608697" cy="5632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 smtClean="0"/>
              <a:t>Gartner. In 2001:  </a:t>
            </a:r>
          </a:p>
          <a:p>
            <a:pPr marL="342900" indent="-342900"/>
            <a:r>
              <a:rPr lang="en-US" b="1" dirty="0" smtClean="0"/>
              <a:t> </a:t>
            </a:r>
            <a:r>
              <a:rPr lang="en-US" b="1" dirty="0" smtClean="0"/>
              <a:t>Three-fold </a:t>
            </a:r>
            <a:r>
              <a:rPr lang="en-US" b="1" dirty="0" smtClean="0"/>
              <a:t>definition encompassing the “three Vs”: Volume, Velocity and Variety.</a:t>
            </a:r>
          </a:p>
          <a:p>
            <a:pPr marL="342900" indent="-342900"/>
            <a:r>
              <a:rPr lang="en-US" b="1" dirty="0" smtClean="0"/>
              <a:t>sometimes includes a fourth V: veracity, to cover questions of trust and uncertainty.</a:t>
            </a:r>
          </a:p>
          <a:p>
            <a:pPr marL="342900" indent="-342900"/>
            <a:endParaRPr lang="en-US" b="1" dirty="0" smtClean="0"/>
          </a:p>
          <a:p>
            <a:pPr marL="342900" indent="-342900"/>
            <a:r>
              <a:rPr lang="en-US" b="1" dirty="0" smtClean="0"/>
              <a:t>2. Oracle. Big data is the derivation of</a:t>
            </a:r>
          </a:p>
          <a:p>
            <a:pPr marL="342900" indent="-342900"/>
            <a:r>
              <a:rPr lang="en-US" b="1" dirty="0" smtClean="0"/>
              <a:t> value from traditional relational database-driven business decision making, </a:t>
            </a:r>
          </a:p>
          <a:p>
            <a:pPr marL="342900" indent="-342900"/>
            <a:r>
              <a:rPr lang="en-US" b="1" dirty="0" smtClean="0"/>
              <a:t>augmented with new sources of unstructured data.</a:t>
            </a:r>
          </a:p>
          <a:p>
            <a:pPr marL="342900" indent="-342900"/>
            <a:endParaRPr lang="en-US" b="1" dirty="0" smtClean="0"/>
          </a:p>
          <a:p>
            <a:pPr marL="342900" indent="-342900"/>
            <a:r>
              <a:rPr lang="en-US" b="1" dirty="0" smtClean="0"/>
              <a:t>3. Intel:  a median of 300 terabytes of data a week. </a:t>
            </a:r>
          </a:p>
          <a:p>
            <a:pPr marL="342900" indent="-342900"/>
            <a:endParaRPr lang="en-US" b="1" dirty="0" smtClean="0"/>
          </a:p>
          <a:p>
            <a:pPr marL="342900" indent="-342900"/>
            <a:r>
              <a:rPr lang="en-US" b="1" dirty="0" smtClean="0"/>
              <a:t>4. Microsoft. applying </a:t>
            </a:r>
          </a:p>
          <a:p>
            <a:pPr marL="342900" indent="-342900"/>
            <a:r>
              <a:rPr lang="en-US" b="1" dirty="0" smtClean="0"/>
              <a:t>serious computing power— machine learning and artificial intelligence—</a:t>
            </a:r>
          </a:p>
          <a:p>
            <a:pPr marL="342900" indent="-342900"/>
            <a:r>
              <a:rPr lang="en-US" b="1" dirty="0" smtClean="0"/>
              <a:t>To massive and often complex sets of information.”</a:t>
            </a:r>
          </a:p>
          <a:p>
            <a:pPr marL="342900" indent="-342900"/>
            <a:endParaRPr lang="en-US" b="1" dirty="0" smtClean="0"/>
          </a:p>
          <a:p>
            <a:pPr marL="342900" indent="-342900"/>
            <a:r>
              <a:rPr lang="en-US" b="1" dirty="0" smtClean="0"/>
              <a:t>5. The Method for an Integrated Knowledge Environment : not a function of the size of a </a:t>
            </a:r>
          </a:p>
          <a:p>
            <a:pPr marL="342900" indent="-342900"/>
            <a:r>
              <a:rPr lang="en-US" b="1" dirty="0" smtClean="0"/>
              <a:t>data set but its  complexity; high degree of permutations and interactions within a</a:t>
            </a:r>
          </a:p>
          <a:p>
            <a:pPr marL="342900" indent="-342900"/>
            <a:r>
              <a:rPr lang="en-US" b="1" dirty="0" smtClean="0"/>
              <a:t> data set.</a:t>
            </a:r>
          </a:p>
          <a:p>
            <a:pPr marL="342900" indent="-342900"/>
            <a:endParaRPr lang="en-US" b="1" dirty="0" smtClean="0"/>
          </a:p>
          <a:p>
            <a:pPr marL="342900" indent="-342900"/>
            <a:r>
              <a:rPr lang="en-US" b="1" dirty="0" smtClean="0"/>
              <a:t>6. NIST : data which </a:t>
            </a:r>
            <a:r>
              <a:rPr lang="en-US" b="1" dirty="0" err="1" smtClean="0"/>
              <a:t>exceed(s</a:t>
            </a:r>
            <a:r>
              <a:rPr lang="en-US" b="1" dirty="0" smtClean="0"/>
              <a:t>) the capacity or capability of current </a:t>
            </a:r>
          </a:p>
          <a:p>
            <a:pPr marL="342900" indent="-342900"/>
            <a:r>
              <a:rPr lang="en-US" b="1" dirty="0" smtClean="0"/>
              <a:t>or conventional methods and systems.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02712" y="82831"/>
            <a:ext cx="4022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pple Casual"/>
                <a:cs typeface="Apple Casual"/>
              </a:rPr>
              <a:t>WHAT IS BIG DATA ???</a:t>
            </a:r>
            <a:endParaRPr lang="en-US" sz="2800" dirty="0">
              <a:latin typeface="Apple Casual"/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68004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79" y="1798973"/>
            <a:ext cx="4204368" cy="41342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4894" y="6082390"/>
            <a:ext cx="713205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pple Casual"/>
                <a:cs typeface="Apple Casual"/>
              </a:rPr>
              <a:t>“The Big Challenges of Big Data”: </a:t>
            </a:r>
          </a:p>
          <a:p>
            <a:r>
              <a:rPr lang="en-US" sz="1600" dirty="0" smtClean="0">
                <a:latin typeface="Apple Casual"/>
                <a:cs typeface="Apple Casual"/>
              </a:rPr>
              <a:t>http://www.nature.com/nature/journal/v498/n7453/full/498255a.html</a:t>
            </a:r>
            <a:endParaRPr lang="en-US" sz="1600" dirty="0">
              <a:latin typeface="Apple Casual"/>
              <a:cs typeface="Apple Casu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579" y="401053"/>
            <a:ext cx="76272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pple Casual"/>
                <a:cs typeface="Apple Casual"/>
              </a:rPr>
              <a:t>BIG DATA in </a:t>
            </a:r>
            <a:r>
              <a:rPr lang="en-US" sz="3200" dirty="0" smtClean="0">
                <a:latin typeface="Apple Casual"/>
                <a:cs typeface="Apple Casual"/>
              </a:rPr>
              <a:t>BIOLOGY (Sequencing) </a:t>
            </a:r>
            <a:r>
              <a:rPr lang="en-US" sz="3200" dirty="0" smtClean="0">
                <a:latin typeface="Apple Casual"/>
                <a:cs typeface="Apple Casual"/>
              </a:rPr>
              <a:t>:  </a:t>
            </a:r>
            <a:endParaRPr lang="en-US" sz="3200" dirty="0" smtClean="0">
              <a:latin typeface="Apple Casual"/>
              <a:cs typeface="Apple Casual"/>
            </a:endParaRPr>
          </a:p>
          <a:p>
            <a:r>
              <a:rPr lang="en-US" sz="3200" dirty="0">
                <a:latin typeface="Apple Casual"/>
                <a:cs typeface="Apple Casual"/>
              </a:rPr>
              <a:t>	</a:t>
            </a:r>
            <a:r>
              <a:rPr lang="en-US" sz="3200" dirty="0" smtClean="0">
                <a:latin typeface="Apple Casual"/>
                <a:cs typeface="Apple Casual"/>
              </a:rPr>
              <a:t>									</a:t>
            </a:r>
            <a:r>
              <a:rPr lang="en-US" sz="3200" dirty="0" smtClean="0">
                <a:latin typeface="Apple Casual"/>
                <a:cs typeface="Apple Casual"/>
              </a:rPr>
              <a:t>A </a:t>
            </a:r>
            <a:r>
              <a:rPr lang="en-US" sz="3200" dirty="0" smtClean="0">
                <a:latin typeface="Apple Casual"/>
                <a:cs typeface="Apple Casual"/>
              </a:rPr>
              <a:t>BIG Problem </a:t>
            </a:r>
            <a:endParaRPr lang="en-US" sz="3200" dirty="0">
              <a:latin typeface="Apple Casual"/>
              <a:cs typeface="Apple Casu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4322" y="3070018"/>
            <a:ext cx="428963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~150 GB per human </a:t>
            </a:r>
            <a:r>
              <a:rPr lang="en-US" dirty="0" smtClean="0">
                <a:solidFill>
                  <a:schemeClr val="bg2"/>
                </a:solidFill>
              </a:rPr>
              <a:t>genome/</a:t>
            </a:r>
            <a:r>
              <a:rPr lang="en-US" dirty="0" err="1" smtClean="0">
                <a:solidFill>
                  <a:schemeClr val="bg2"/>
                </a:solidFill>
              </a:rPr>
              <a:t>transcriptome</a:t>
            </a:r>
            <a:endParaRPr lang="en-US" dirty="0" smtClean="0">
              <a:solidFill>
                <a:schemeClr val="bg2"/>
              </a:solidFill>
            </a:endParaRPr>
          </a:p>
          <a:p>
            <a:endParaRPr lang="en-US" dirty="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GABAsynaps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71680" y="2403755"/>
            <a:ext cx="2642187" cy="2424954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Picture 8" descr="GABAsynaps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35348" y="2413495"/>
            <a:ext cx="2963862" cy="24320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0" name="TextBox 9"/>
          <p:cNvSpPr txBox="1"/>
          <p:nvPr/>
        </p:nvSpPr>
        <p:spPr>
          <a:xfrm>
            <a:off x="287642" y="245166"/>
            <a:ext cx="8740261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2"/>
                </a:solidFill>
                <a:latin typeface="Apple Casual"/>
                <a:cs typeface="Apple Casual"/>
              </a:rPr>
              <a:t>The “Science Question” in Our Lab: How do cells in the nervous system acquire and identity …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4433" y="5241835"/>
            <a:ext cx="6829462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  <a:latin typeface="Apple Casual"/>
                <a:cs typeface="Apple Casual"/>
              </a:rPr>
              <a:t>….  and maintain an identity on the face of a </a:t>
            </a:r>
          </a:p>
          <a:p>
            <a:r>
              <a:rPr lang="en-US" sz="2400" dirty="0" smtClean="0">
                <a:solidFill>
                  <a:schemeClr val="bg2"/>
                </a:solidFill>
                <a:latin typeface="Apple Casual"/>
                <a:cs typeface="Apple Casual"/>
              </a:rPr>
              <a:t>changing environment?  </a:t>
            </a:r>
            <a:endParaRPr lang="en-US" sz="2400" dirty="0">
              <a:solidFill>
                <a:schemeClr val="bg2"/>
              </a:solidFill>
              <a:latin typeface="Apple Casual"/>
              <a:cs typeface="Apple Casual"/>
            </a:endParaRPr>
          </a:p>
        </p:txBody>
      </p:sp>
    </p:spTree>
    <p:extLst>
      <p:ext uri="{BB962C8B-B14F-4D97-AF65-F5344CB8AC3E}">
        <p14:creationId xmlns:p14="http://schemas.microsoft.com/office/powerpoint/2010/main" val="179188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81000"/>
            <a:ext cx="8763000" cy="1143000"/>
          </a:xfrm>
        </p:spPr>
        <p:txBody>
          <a:bodyPr wrap="none">
            <a:noAutofit/>
          </a:bodyPr>
          <a:lstStyle/>
          <a:p>
            <a:pPr algn="l"/>
            <a:r>
              <a:rPr lang="en-US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Genetic Perturbations: Embryos “compensate” following </a:t>
            </a:r>
            <a:r>
              <a:rPr lang="en-US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overexpression  </a:t>
            </a:r>
            <a:r>
              <a:rPr lang="en-US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of Notch signaling pathway !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ICD st 18 120421 copy.jpg"/>
          <p:cNvPicPr/>
          <p:nvPr/>
        </p:nvPicPr>
        <p:blipFill>
          <a:blip r:embed="rId3" cstate="print"/>
          <a:srcRect l="62111" t="11852" r="5525" b="61575"/>
          <a:stretch>
            <a:fillRect/>
          </a:stretch>
        </p:blipFill>
        <p:spPr>
          <a:xfrm>
            <a:off x="228600" y="2209800"/>
            <a:ext cx="3352800" cy="3733800"/>
          </a:xfrm>
          <a:prstGeom prst="rect">
            <a:avLst/>
          </a:prstGeom>
        </p:spPr>
      </p:pic>
      <p:pic>
        <p:nvPicPr>
          <p:cNvPr id="5" name="Picture 4" descr="ICD WM cleared figure copy.tif"/>
          <p:cNvPicPr>
            <a:picLocks noChangeAspect="1"/>
          </p:cNvPicPr>
          <p:nvPr/>
        </p:nvPicPr>
        <p:blipFill>
          <a:blip r:embed="rId4" cstate="print"/>
          <a:srcRect l="15927" t="52659" r="63845" b="14775"/>
          <a:stretch>
            <a:fillRect/>
          </a:stretch>
        </p:blipFill>
        <p:spPr>
          <a:xfrm>
            <a:off x="7010400" y="2209800"/>
            <a:ext cx="1828800" cy="3810000"/>
          </a:xfrm>
          <a:prstGeom prst="rect">
            <a:avLst/>
          </a:prstGeom>
        </p:spPr>
      </p:pic>
      <p:pic>
        <p:nvPicPr>
          <p:cNvPr id="6" name="Picture 5" descr="ICD st 25 120421 copy.jpg"/>
          <p:cNvPicPr/>
          <p:nvPr/>
        </p:nvPicPr>
        <p:blipFill>
          <a:blip r:embed="rId5" cstate="print"/>
          <a:srcRect l="61311" t="14460" r="15914" b="59893"/>
          <a:stretch>
            <a:fillRect/>
          </a:stretch>
        </p:blipFill>
        <p:spPr>
          <a:xfrm>
            <a:off x="3962400" y="2209800"/>
            <a:ext cx="2667000" cy="3733800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990600" y="6103203"/>
            <a:ext cx="748347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/>
            <a:r>
              <a:rPr lang="en-US" sz="2400" dirty="0" smtClean="0">
                <a:latin typeface="Apple Casual"/>
                <a:cs typeface="Apple Casual"/>
              </a:rPr>
              <a:t>Neural beta-</a:t>
            </a:r>
            <a:r>
              <a:rPr lang="en-US" sz="2400" dirty="0" err="1" smtClean="0">
                <a:latin typeface="Apple Casual"/>
                <a:cs typeface="Apple Casual"/>
              </a:rPr>
              <a:t>tubulin</a:t>
            </a:r>
            <a:r>
              <a:rPr lang="en-US" sz="2400" dirty="0" smtClean="0">
                <a:latin typeface="Apple Casual"/>
                <a:cs typeface="Apple Casual"/>
              </a:rPr>
              <a:t> expression at different stages</a:t>
            </a:r>
          </a:p>
          <a:p>
            <a:pPr marL="457200" indent="-45720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1555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1295400" y="2782719"/>
          <a:ext cx="6705600" cy="1697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27" name="Image" r:id="rId3" imgW="5735862" imgH="1450482" progId="">
                  <p:embed/>
                </p:oleObj>
              </mc:Choice>
              <mc:Fallback>
                <p:oleObj name="Image" r:id="rId3" imgW="5735862" imgH="1450482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782719"/>
                        <a:ext cx="6705600" cy="1697206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557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1294311" y="4953000"/>
          <a:ext cx="6782889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28" name="Image" r:id="rId5" imgW="5784626" imgH="1450482" progId="">
                  <p:embed/>
                </p:oleObj>
              </mc:Choice>
              <mc:Fallback>
                <p:oleObj name="Image" r:id="rId5" imgW="5784626" imgH="1450482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4311" y="4953000"/>
                        <a:ext cx="6782889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3722869" y="2452687"/>
            <a:ext cx="1687331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 smtClean="0"/>
              <a:t>Tailbud</a:t>
            </a:r>
            <a:r>
              <a:rPr lang="en-US" dirty="0" smtClean="0"/>
              <a:t>  </a:t>
            </a:r>
            <a:r>
              <a:rPr lang="en-US" dirty="0"/>
              <a:t>Embryo</a:t>
            </a:r>
          </a:p>
        </p:txBody>
      </p:sp>
      <p:sp>
        <p:nvSpPr>
          <p:cNvPr id="151560" name="Text Box 8"/>
          <p:cNvSpPr txBox="1">
            <a:spLocks noChangeArrowheads="1"/>
          </p:cNvSpPr>
          <p:nvPr/>
        </p:nvSpPr>
        <p:spPr bwMode="auto">
          <a:xfrm>
            <a:off x="3736740" y="4610100"/>
            <a:ext cx="174966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Tadpole Embryo</a:t>
            </a:r>
            <a:endParaRPr lang="en-US" dirty="0"/>
          </a:p>
        </p:txBody>
      </p:sp>
      <p:graphicFrame>
        <p:nvGraphicFramePr>
          <p:cNvPr id="55300" name="Object 4"/>
          <p:cNvGraphicFramePr>
            <a:graphicFrameLocks noChangeAspect="1"/>
          </p:cNvGraphicFramePr>
          <p:nvPr/>
        </p:nvGraphicFramePr>
        <p:xfrm>
          <a:off x="1741121" y="1027112"/>
          <a:ext cx="5345479" cy="141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29" name="Image" r:id="rId7" imgW="4521432" imgH="1193861" progId="">
                  <p:embed/>
                </p:oleObj>
              </mc:Choice>
              <mc:Fallback>
                <p:oleObj name="Image" r:id="rId7" imgW="4521432" imgH="1193861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1121" y="1027112"/>
                        <a:ext cx="5345479" cy="14112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04800" y="152400"/>
            <a:ext cx="4778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pple Casual"/>
                <a:cs typeface="Apple Casual"/>
              </a:rPr>
              <a:t>Physical Perturbations </a:t>
            </a:r>
            <a:endParaRPr lang="en-US" sz="3600" b="1" dirty="0">
              <a:latin typeface="Apple Casual"/>
              <a:cs typeface="Apple Casu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7536</TotalTime>
  <Words>723</Words>
  <Application>Microsoft Office PowerPoint</Application>
  <PresentationFormat>On-screen Show (4:3)</PresentationFormat>
  <Paragraphs>145</Paragraphs>
  <Slides>26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Genetic Perturbations: Embryos “compensate” following  overexpression  of Notch signaling pathway !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College of William and Mary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Margaret Saha</dc:creator>
  <cp:lastModifiedBy>mssaha</cp:lastModifiedBy>
  <cp:revision>39</cp:revision>
  <cp:lastPrinted>2014-03-19T14:30:16Z</cp:lastPrinted>
  <dcterms:created xsi:type="dcterms:W3CDTF">2014-03-15T19:42:57Z</dcterms:created>
  <dcterms:modified xsi:type="dcterms:W3CDTF">2014-03-19T17:01:02Z</dcterms:modified>
</cp:coreProperties>
</file>